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9" r:id="rId2"/>
    <p:sldId id="290" r:id="rId3"/>
    <p:sldId id="285" r:id="rId4"/>
    <p:sldId id="316" r:id="rId5"/>
    <p:sldId id="309" r:id="rId6"/>
    <p:sldId id="260" r:id="rId7"/>
    <p:sldId id="315" r:id="rId8"/>
    <p:sldId id="298" r:id="rId9"/>
    <p:sldId id="301" r:id="rId10"/>
    <p:sldId id="310" r:id="rId11"/>
    <p:sldId id="311" r:id="rId12"/>
    <p:sldId id="313" r:id="rId13"/>
    <p:sldId id="314" r:id="rId14"/>
    <p:sldId id="312" r:id="rId15"/>
    <p:sldId id="307" r:id="rId16"/>
    <p:sldId id="308" r:id="rId1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5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1203332-6950-44A3-A07B-70FB0C705DA0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8649CA8-B0FB-4A8F-83A9-2925647DB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54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977BEA0-9A32-4AC2-9B82-3B0743FA611C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6A28673-9CD6-4E7B-8559-FB4C7370E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2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2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.pdf"/><Relationship Id="rId5" Type="http://schemas.openxmlformats.org/officeDocument/2006/relationships/image" Target="../media/image1.png"/><Relationship Id="rId10" Type="http://schemas.openxmlformats.org/officeDocument/2006/relationships/image" Target="../media/image2.png"/><Relationship Id="rId4" Type="http://schemas.openxmlformats.org/officeDocument/2006/relationships/image" Target="../media/image1.pdf"/><Relationship Id="rId9" Type="http://schemas.openxmlformats.org/officeDocument/2006/relationships/image" Target="../media/image2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803900"/>
            <a:ext cx="9144000" cy="10527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5778500"/>
            <a:ext cx="9144000" cy="508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mall Use Shield_GoldOnTrans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201027" y="238127"/>
            <a:ext cx="748239" cy="748239"/>
          </a:xfrm>
          <a:prstGeom prst="rect">
            <a:avLst/>
          </a:prstGeom>
        </p:spPr>
      </p:pic>
      <p:pic>
        <p:nvPicPr>
          <p:cNvPr id="9" name="Picture 8" descr="1-lineWordmark_GoldOnCard_NoBG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6997700" y="6462029"/>
            <a:ext cx="1822126" cy="154821"/>
          </a:xfrm>
          <a:prstGeom prst="rect">
            <a:avLst/>
          </a:prstGeom>
        </p:spPr>
      </p:pic>
      <p:pic>
        <p:nvPicPr>
          <p:cNvPr id="12" name="Picture 11" descr="Formal_Viterbi_GoldOnCard_NoBG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292102" y="6138309"/>
            <a:ext cx="1741688" cy="470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yangwill@usc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350" y="1338793"/>
            <a:ext cx="9129299" cy="220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solidFill>
                  <a:srgbClr val="990000"/>
                </a:solidFill>
                <a:latin typeface="Arial"/>
                <a:ea typeface="+mj-ea"/>
                <a:cs typeface="Arial"/>
              </a:rPr>
              <a:t>BME Graduate Studies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solidFill>
                  <a:srgbClr val="990000"/>
                </a:solidFill>
                <a:latin typeface="Arial"/>
                <a:ea typeface="+mj-ea"/>
                <a:cs typeface="Arial"/>
              </a:rPr>
              <a:t>Preview</a:t>
            </a:r>
          </a:p>
          <a:p>
            <a:pPr lvl="0" algn="ctr">
              <a:spcBef>
                <a:spcPct val="0"/>
              </a:spcBef>
              <a:defRPr/>
            </a:pPr>
            <a:endParaRPr lang="en-US" sz="4800" b="1" dirty="0" smtClean="0">
              <a:solidFill>
                <a:srgbClr val="990000"/>
              </a:solidFill>
              <a:latin typeface="Arial"/>
              <a:ea typeface="+mj-ea"/>
              <a:cs typeface="Arial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solidFill>
                  <a:srgbClr val="990000"/>
                </a:solidFill>
                <a:latin typeface="Arial"/>
                <a:ea typeface="+mj-ea"/>
                <a:cs typeface="Arial"/>
              </a:rPr>
              <a:t>Welcome </a:t>
            </a:r>
            <a:r>
              <a:rPr lang="en-US" sz="4800" b="1" dirty="0">
                <a:solidFill>
                  <a:srgbClr val="990000"/>
                </a:solidFill>
                <a:latin typeface="Arial"/>
                <a:ea typeface="+mj-ea"/>
                <a:cs typeface="Arial"/>
              </a:rPr>
              <a:t>to </a:t>
            </a:r>
            <a:r>
              <a:rPr lang="en-US" sz="4800" b="1" dirty="0" smtClean="0">
                <a:solidFill>
                  <a:srgbClr val="990000"/>
                </a:solidFill>
                <a:latin typeface="Arial"/>
                <a:ea typeface="+mj-ea"/>
                <a:cs typeface="Arial"/>
              </a:rPr>
              <a:t>USC!</a:t>
            </a: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en-US" sz="275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19499"/>
            <a:ext cx="9129299" cy="17571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endParaRPr lang="en-US" sz="2400" i="1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William Yang, </a:t>
            </a:r>
            <a:r>
              <a:rPr lang="en-US" sz="2400" i="1" dirty="0" err="1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MSBioE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MSPM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Assistant Director, Student Services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Graduate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Affairs Advisor</a:t>
            </a:r>
          </a:p>
          <a:p>
            <a:pPr lvl="0" algn="ctr">
              <a:spcBef>
                <a:spcPct val="20000"/>
              </a:spcBef>
              <a:defRPr/>
            </a:pPr>
            <a:endParaRPr lang="en-US" sz="2400" i="1" dirty="0" smtClean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Department of Biomedical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Engineering</a:t>
            </a:r>
          </a:p>
          <a:p>
            <a:pPr lvl="0" algn="ctr">
              <a:spcBef>
                <a:spcPct val="20000"/>
              </a:spcBef>
              <a:defRPr/>
            </a:pPr>
            <a:endParaRPr lang="en-US" sz="2400" i="1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274981" y="6214529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775" y="220097"/>
            <a:ext cx="7476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latin typeface="Arial"/>
                <a:cs typeface="Arial"/>
              </a:rPr>
              <a:t>Faculty Member: Dr. Cristina Zavaleta</a:t>
            </a:r>
          </a:p>
          <a:p>
            <a:pPr lvl="0">
              <a:spcBef>
                <a:spcPct val="0"/>
              </a:spcBef>
              <a:defRPr/>
            </a:pPr>
            <a:endParaRPr lang="en-US" sz="1600" b="1" dirty="0" smtClean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230" y="3785193"/>
            <a:ext cx="8845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</a:rPr>
              <a:t>BA, University of </a:t>
            </a:r>
            <a:r>
              <a:rPr lang="en-US" sz="2000" b="1" dirty="0">
                <a:solidFill>
                  <a:srgbClr val="990000"/>
                </a:solidFill>
              </a:rPr>
              <a:t>Incarnate Word, Nuclear Medicine</a:t>
            </a:r>
          </a:p>
          <a:p>
            <a:r>
              <a:rPr lang="en-US" sz="2000" b="1" dirty="0" smtClean="0">
                <a:solidFill>
                  <a:srgbClr val="990000"/>
                </a:solidFill>
              </a:rPr>
              <a:t>PhD, University </a:t>
            </a:r>
            <a:r>
              <a:rPr lang="en-US" sz="2000" b="1" dirty="0">
                <a:solidFill>
                  <a:srgbClr val="990000"/>
                </a:solidFill>
              </a:rPr>
              <a:t>Texas Health Science Center, Radiological Sciences</a:t>
            </a:r>
          </a:p>
          <a:p>
            <a:r>
              <a:rPr lang="en-US" sz="2000" b="1" dirty="0">
                <a:solidFill>
                  <a:srgbClr val="990000"/>
                </a:solidFill>
              </a:rPr>
              <a:t>Postdoc Stanford</a:t>
            </a:r>
          </a:p>
          <a:p>
            <a:r>
              <a:rPr lang="en-US" sz="2000" b="1" dirty="0" smtClean="0">
                <a:solidFill>
                  <a:srgbClr val="990000"/>
                </a:solidFill>
              </a:rPr>
              <a:t>Research: Molecular </a:t>
            </a:r>
            <a:r>
              <a:rPr lang="en-US" sz="2000" b="1" dirty="0">
                <a:solidFill>
                  <a:srgbClr val="990000"/>
                </a:solidFill>
              </a:rPr>
              <a:t>imaging and </a:t>
            </a:r>
            <a:r>
              <a:rPr lang="en-US" sz="2000" b="1" dirty="0" err="1">
                <a:solidFill>
                  <a:srgbClr val="990000"/>
                </a:solidFill>
              </a:rPr>
              <a:t>nanodiagnostics</a:t>
            </a:r>
            <a:endParaRPr lang="en-US" sz="2000" b="1" dirty="0">
              <a:solidFill>
                <a:srgbClr val="990000"/>
              </a:solidFill>
            </a:endParaRPr>
          </a:p>
        </p:txBody>
      </p:sp>
      <p:pic>
        <p:nvPicPr>
          <p:cNvPr id="10" name="Picture 2" descr="Cristina Zavaleta P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73" y="1130353"/>
            <a:ext cx="2273103" cy="227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30" y="825061"/>
            <a:ext cx="5424743" cy="305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4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274981" y="6214529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0437" y="220097"/>
            <a:ext cx="739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Arial"/>
                <a:cs typeface="Arial"/>
              </a:rPr>
              <a:t>Faculty Member: Dr. Cristina Zavaleta</a:t>
            </a:r>
          </a:p>
          <a:p>
            <a:pPr lvl="0">
              <a:spcBef>
                <a:spcPct val="0"/>
              </a:spcBef>
              <a:defRPr/>
            </a:pPr>
            <a:endParaRPr lang="en-US" sz="1600" b="1" dirty="0" smtClean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687" y="771525"/>
            <a:ext cx="7123988" cy="45161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3687" y="5469766"/>
            <a:ext cx="7405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https</a:t>
            </a:r>
            <a:r>
              <a:rPr lang="en-US" dirty="0"/>
              <a:t>://abc7.com/pixar-usc-scientist-cancer-ink/6413093/</a:t>
            </a:r>
          </a:p>
        </p:txBody>
      </p:sp>
    </p:spTree>
    <p:extLst>
      <p:ext uri="{BB962C8B-B14F-4D97-AF65-F5344CB8AC3E}">
        <p14:creationId xmlns:p14="http://schemas.microsoft.com/office/powerpoint/2010/main" val="107635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274981" y="6214529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1062" y="233525"/>
            <a:ext cx="739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Arial"/>
                <a:cs typeface="Arial"/>
              </a:rPr>
              <a:t>BME Faculty Members</a:t>
            </a:r>
            <a:endParaRPr lang="en-US" sz="1600" b="1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16" y="3725043"/>
            <a:ext cx="1463040" cy="1463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6346" y="3615116"/>
            <a:ext cx="2489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</a:rPr>
              <a:t>Dr. Keyue </a:t>
            </a:r>
            <a:r>
              <a:rPr lang="en-US" sz="2000" b="1" dirty="0">
                <a:solidFill>
                  <a:srgbClr val="990000"/>
                </a:solidFill>
              </a:rPr>
              <a:t>Shen</a:t>
            </a:r>
          </a:p>
          <a:p>
            <a:r>
              <a:rPr lang="en-US" sz="1100" dirty="0" smtClean="0"/>
              <a:t>Research: aims </a:t>
            </a:r>
            <a:r>
              <a:rPr lang="en-US" sz="1100" dirty="0"/>
              <a:t>to develop biologically inspired in vitro platforms to capture the scale of cell signaling in tissue microenvironments from subcellular to tissue levels, and discover novel therapeutics for human diseases</a:t>
            </a:r>
            <a:r>
              <a:rPr lang="en-US" sz="1100" dirty="0" smtClean="0"/>
              <a:t>.</a:t>
            </a:r>
          </a:p>
          <a:p>
            <a:endParaRPr lang="en-US" sz="1100" dirty="0">
              <a:solidFill>
                <a:srgbClr val="990000"/>
              </a:solidFill>
            </a:endParaRPr>
          </a:p>
          <a:p>
            <a:r>
              <a:rPr lang="en-US" sz="1500" dirty="0" smtClean="0">
                <a:solidFill>
                  <a:srgbClr val="990000"/>
                </a:solidFill>
              </a:rPr>
              <a:t>PhD @ Columbia University</a:t>
            </a:r>
            <a:endParaRPr lang="en-US" sz="1500" dirty="0">
              <a:solidFill>
                <a:srgbClr val="990000"/>
              </a:solidFill>
            </a:endParaRPr>
          </a:p>
        </p:txBody>
      </p:sp>
      <p:pic>
        <p:nvPicPr>
          <p:cNvPr id="10" name="Picture 4" descr="http://bme.usc.edu/assets/009/984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7" y="1258136"/>
            <a:ext cx="14287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07677" y="1159287"/>
            <a:ext cx="308375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</a:rPr>
              <a:t>Dr. Stacey </a:t>
            </a:r>
            <a:r>
              <a:rPr lang="en-US" sz="2000" b="1" dirty="0">
                <a:solidFill>
                  <a:srgbClr val="990000"/>
                </a:solidFill>
              </a:rPr>
              <a:t>Finley</a:t>
            </a:r>
          </a:p>
          <a:p>
            <a:r>
              <a:rPr lang="en-US" sz="1100" dirty="0" smtClean="0">
                <a:solidFill>
                  <a:srgbClr val="990000"/>
                </a:solidFill>
              </a:rPr>
              <a:t>Research: </a:t>
            </a:r>
            <a:r>
              <a:rPr lang="en-US" sz="1100" dirty="0" smtClean="0"/>
              <a:t>applying </a:t>
            </a:r>
            <a:r>
              <a:rPr lang="en-US" sz="1100" dirty="0"/>
              <a:t>computational modeling to study angiogenesis, metabolism, and immunotherapy.</a:t>
            </a:r>
            <a:endParaRPr lang="en-US" sz="1100" dirty="0" smtClean="0">
              <a:solidFill>
                <a:srgbClr val="990000"/>
              </a:solidFill>
            </a:endParaRPr>
          </a:p>
          <a:p>
            <a:endParaRPr lang="en-US" sz="1500" dirty="0">
              <a:solidFill>
                <a:srgbClr val="990000"/>
              </a:solidFill>
            </a:endParaRPr>
          </a:p>
          <a:p>
            <a:r>
              <a:rPr lang="en-US" sz="1500" dirty="0" smtClean="0">
                <a:solidFill>
                  <a:srgbClr val="990000"/>
                </a:solidFill>
              </a:rPr>
              <a:t>PhD @ Northwestern University</a:t>
            </a:r>
            <a:endParaRPr lang="en-US" sz="1500" dirty="0">
              <a:solidFill>
                <a:srgbClr val="99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87" y="4130331"/>
            <a:ext cx="3998516" cy="652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9480" y="1159287"/>
            <a:ext cx="29283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5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274981" y="6214529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9395" y="220097"/>
            <a:ext cx="739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latin typeface="Arial"/>
                <a:cs typeface="Arial"/>
              </a:rPr>
              <a:t>BME Faculty Members</a:t>
            </a:r>
            <a:endParaRPr lang="en-US" sz="1600" b="1" dirty="0" smtClean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78735" y="1200401"/>
            <a:ext cx="2731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</a:rPr>
              <a:t>Dr. Eun </a:t>
            </a:r>
            <a:r>
              <a:rPr lang="en-US" sz="2000" b="1" dirty="0">
                <a:solidFill>
                  <a:srgbClr val="990000"/>
                </a:solidFill>
              </a:rPr>
              <a:t>Ji Chung</a:t>
            </a:r>
          </a:p>
          <a:p>
            <a:r>
              <a:rPr lang="en-US" sz="1100" dirty="0" smtClean="0"/>
              <a:t>Research: harnessing </a:t>
            </a:r>
            <a:r>
              <a:rPr lang="en-US" sz="1100" dirty="0"/>
              <a:t>molecular design and self-assembly to develop </a:t>
            </a:r>
            <a:r>
              <a:rPr lang="en-US" sz="1100" dirty="0" err="1"/>
              <a:t>nano</a:t>
            </a:r>
            <a:r>
              <a:rPr lang="en-US" sz="1100" dirty="0"/>
              <a:t>- to macroscale biomaterials that can be utilized in </a:t>
            </a:r>
            <a:r>
              <a:rPr lang="en-US" sz="1100" dirty="0" smtClean="0"/>
              <a:t>medicine</a:t>
            </a:r>
          </a:p>
          <a:p>
            <a:endParaRPr lang="en-US" sz="1100" dirty="0" smtClean="0">
              <a:solidFill>
                <a:srgbClr val="990000"/>
              </a:solidFill>
            </a:endParaRPr>
          </a:p>
          <a:p>
            <a:r>
              <a:rPr lang="en-US" sz="1500" dirty="0" smtClean="0">
                <a:solidFill>
                  <a:srgbClr val="990000"/>
                </a:solidFill>
              </a:rPr>
              <a:t>PhD @ Northwestern University</a:t>
            </a:r>
            <a:endParaRPr lang="en-US" sz="1500" dirty="0">
              <a:solidFill>
                <a:srgbClr val="99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3261" y="3418565"/>
            <a:ext cx="2862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 smtClean="0">
                <a:solidFill>
                  <a:srgbClr val="990000"/>
                </a:solidFill>
              </a:rPr>
              <a:t>Dr. Ellis </a:t>
            </a:r>
            <a:r>
              <a:rPr lang="en-US" sz="2000" b="1" dirty="0">
                <a:solidFill>
                  <a:srgbClr val="990000"/>
                </a:solidFill>
              </a:rPr>
              <a:t>Meng</a:t>
            </a:r>
          </a:p>
          <a:p>
            <a:pPr lvl="0"/>
            <a:r>
              <a:rPr lang="en-US" sz="1100" dirty="0" smtClean="0">
                <a:solidFill>
                  <a:srgbClr val="990000"/>
                </a:solidFill>
              </a:rPr>
              <a:t>Research: </a:t>
            </a:r>
            <a:r>
              <a:rPr lang="en-US" sz="1100" dirty="0" smtClean="0"/>
              <a:t>developing </a:t>
            </a:r>
            <a:r>
              <a:rPr lang="en-US" sz="1100" dirty="0"/>
              <a:t>novel micro- and nanotechnologies for biomedical applications</a:t>
            </a:r>
            <a:endParaRPr lang="en-US" sz="1100" dirty="0" smtClean="0">
              <a:solidFill>
                <a:srgbClr val="990000"/>
              </a:solidFill>
            </a:endParaRPr>
          </a:p>
          <a:p>
            <a:pPr lvl="0"/>
            <a:endParaRPr lang="en-US" sz="1500" dirty="0">
              <a:solidFill>
                <a:srgbClr val="990000"/>
              </a:solidFill>
            </a:endParaRPr>
          </a:p>
          <a:p>
            <a:pPr lvl="0"/>
            <a:r>
              <a:rPr lang="en-US" sz="1500" dirty="0" smtClean="0">
                <a:solidFill>
                  <a:srgbClr val="990000"/>
                </a:solidFill>
              </a:rPr>
              <a:t>PhD @ </a:t>
            </a:r>
            <a:r>
              <a:rPr lang="en-US" sz="1500" dirty="0" err="1" smtClean="0">
                <a:solidFill>
                  <a:srgbClr val="990000"/>
                </a:solidFill>
              </a:rPr>
              <a:t>CalTech</a:t>
            </a:r>
            <a:endParaRPr lang="en-US" sz="1500" dirty="0">
              <a:solidFill>
                <a:srgbClr val="99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55213" y="1194078"/>
            <a:ext cx="2793833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90000"/>
                </a:solidFill>
              </a:rPr>
              <a:t>Dr. Megan </a:t>
            </a:r>
            <a:r>
              <a:rPr lang="en-US" sz="2000" b="1" dirty="0">
                <a:solidFill>
                  <a:srgbClr val="990000"/>
                </a:solidFill>
              </a:rPr>
              <a:t>McCain</a:t>
            </a:r>
          </a:p>
          <a:p>
            <a:r>
              <a:rPr lang="en-US" sz="1100" dirty="0" smtClean="0"/>
              <a:t>Research: </a:t>
            </a:r>
            <a:r>
              <a:rPr lang="en-US" sz="1100" dirty="0"/>
              <a:t>find cures for human diseases, we need reliable models of human tissue that can be used to dynamically monitor disease progression and test drugs with reasonable throughput</a:t>
            </a:r>
            <a:r>
              <a:rPr lang="en-US" sz="1100" dirty="0" smtClean="0"/>
              <a:t>.</a:t>
            </a:r>
          </a:p>
          <a:p>
            <a:endParaRPr lang="en-US" sz="1100" dirty="0">
              <a:solidFill>
                <a:srgbClr val="990000"/>
              </a:solidFill>
            </a:endParaRPr>
          </a:p>
          <a:p>
            <a:r>
              <a:rPr lang="en-US" sz="1500" dirty="0" smtClean="0">
                <a:solidFill>
                  <a:srgbClr val="990000"/>
                </a:solidFill>
              </a:rPr>
              <a:t>PhD @ Harvard University</a:t>
            </a:r>
            <a:endParaRPr lang="en-US" sz="1500" dirty="0">
              <a:solidFill>
                <a:srgbClr val="99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86" y="1291872"/>
            <a:ext cx="1463040" cy="1463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69D191B-0EA1-4FD9-91B9-852CE78E9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35" y="1312302"/>
            <a:ext cx="1426464" cy="1426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690881-5141-4948-A016-137D105EA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35" y="3492365"/>
            <a:ext cx="1535673" cy="15356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4881" y="3510352"/>
            <a:ext cx="3277842" cy="1517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5479" y="3214548"/>
            <a:ext cx="2476646" cy="30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8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3687" y="977900"/>
            <a:ext cx="7399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Involved!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Annual Graduate Research Symposium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990000"/>
                </a:solidFill>
                <a:latin typeface="Arial"/>
                <a:cs typeface="Arial"/>
              </a:rPr>
              <a:t>Viterbi Graduate Student Association (VGSA)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Graduate Students of Biomedical Engineerin</a:t>
            </a:r>
            <a:r>
              <a:rPr lang="en-US" b="1" noProof="0" dirty="0" smtClean="0">
                <a:solidFill>
                  <a:srgbClr val="990000"/>
                </a:solidFill>
                <a:latin typeface="Arial"/>
                <a:cs typeface="Arial"/>
              </a:rPr>
              <a:t>g (GSBME)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990000"/>
                </a:solidFill>
                <a:latin typeface="Arial"/>
                <a:cs typeface="Arial"/>
              </a:rPr>
              <a:t>Other Student Organizations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32323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4" descr="https://attachment.outlook.live.net/owa/williamy00@hotmail.com/service.svc/s/GetAttachmentThumbnail?id=AQMkADAwATE0OTIwLTQyNjEtMjU1ADQtMDACLTAwCgBGAAADGbOS7xH9CECPH07x8pP9igcAvNYu2eB1VEKaA0VeJ13rvwAAAgEJAAAAvNYu2eB1VEKaA0VeJ13rvwACfwtKxgAAAAESABAAju7vbGkB1UyUAxjpHZrfSQ%3D%3D&amp;thumbnailType=2&amp;owa=outlook.live.com&amp;scriptVer=2019042202.07&amp;isc=1&amp;X-OWA-CANARY=cxAemK52EEulNVGqyHoOcEChLItsytYYnu43_-NYKQ1mHUVraSeRfBRdSbwxmcWa0lui6Bi4hlc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DQyNTYtMTExMzY2MjgwNFwiLFwicHVpZFwiOlwiMzYxODc3ODc4MTU0NTgwXCIsXCJvaWRcIjpcIjAwMDE0OTIwLTQyNjEtMjU1NC0wMDAwLTAwMDAwMDAwMDAwMFwiLFwic2NvcGVcIjpcIk93YURvd25sb2FkXCJ9IiwibmJmIjoxNTU2Mjk5NTkyLCJleHAiOjE1NTYzMDAxOTIsImlzcyI6IjAwMDAwMDAyLTAwMDAtMGZmMS1jZTAwLTAwMDAwMDAwMDAwMEA4NGRmOWU3Zi1lOWY2LTQwYWYtYjQzNS1hYWFhYWFhYWFhYWEiLCJhdWQiOiIwMDAwMDAwMi0wMDAwLTBmZjEtY2UwMC0wMDAwMDAwMDAwMDAvYXR0YWNobWVudC5vdXRsb29rLmxpdmUubmV0QDg0ZGY5ZTdmLWU5ZjYtNDBhZi1iNDM1LWFhYWFhYWFhYWFhYSJ9.JBgYQDHbdq46E7q_zZ0BkJ-Szona4P_oyPS2Y_h768R3cKsfKdvVMsVc7Jlla51pEC_fhnQ45m-MfOfL4A7QlGr4cw0k3ZrJ6EXBc-4Dhf01Wa-yBVe0SK-E6vvsyWvcXv_AZlaNluK9bzDEkhzHA97aQJ0kB1tMAgpOM2cXWOfjqeh3l0_6w3E4EpQa0YSGF1AjrZIjEBLgFYJbcsfFiFS012djbn_D5X8Dg3o16j92d1DiC108B4xHPs_UNC50HKfHdJVy3hTJFexC2qHol668nxQe_sRHsFaDJv6S04CCGJdpJdI6_C8CrLHnTjlZA-mncuXDNgfba54FR8A1YQ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324" y="3295649"/>
            <a:ext cx="3109763" cy="206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16mhpx3atvadrnpip2kwi9or-wpengine.netdna-ssl.com/wp-content/uploads/2019/04/grodinsfeatur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36" y="3918085"/>
            <a:ext cx="2759870" cy="137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9620" y="2173410"/>
            <a:ext cx="51037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latin typeface="Arial"/>
                <a:cs typeface="Arial"/>
              </a:rPr>
              <a:t>Summer Undergraduate Research Experience (SURE)</a:t>
            </a:r>
          </a:p>
          <a:p>
            <a:pPr lvl="0" algn="ctr">
              <a:spcBef>
                <a:spcPct val="0"/>
              </a:spcBef>
              <a:defRPr/>
            </a:pPr>
            <a:endParaRPr lang="en-US" sz="2400" b="1" dirty="0">
              <a:latin typeface="Arial"/>
              <a:cs typeface="Arial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400" b="1" dirty="0">
                <a:latin typeface="Arial"/>
                <a:cs typeface="Arial"/>
              </a:rPr>
              <a:t>https://viterbiundergrad.usc.edu/research/sure/</a:t>
            </a:r>
            <a:endParaRPr lang="en-US" sz="2400" b="1" dirty="0" smtClean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2223" y="1327835"/>
            <a:ext cx="342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latin typeface="Arial"/>
                <a:cs typeface="Arial"/>
              </a:rPr>
              <a:t>It’s up to you.</a:t>
            </a:r>
          </a:p>
        </p:txBody>
      </p:sp>
    </p:spTree>
    <p:extLst>
      <p:ext uri="{BB962C8B-B14F-4D97-AF65-F5344CB8AC3E}">
        <p14:creationId xmlns:p14="http://schemas.microsoft.com/office/powerpoint/2010/main" val="14442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350" y="1338793"/>
            <a:ext cx="9129299" cy="220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solidFill>
                  <a:srgbClr val="990000"/>
                </a:solidFill>
                <a:latin typeface="Arial"/>
                <a:ea typeface="+mj-ea"/>
                <a:cs typeface="Arial"/>
              </a:rPr>
              <a:t>BME Graduate Studies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solidFill>
                  <a:srgbClr val="990000"/>
                </a:solidFill>
                <a:latin typeface="Arial"/>
                <a:ea typeface="+mj-ea"/>
                <a:cs typeface="Arial"/>
              </a:rPr>
              <a:t>Preview</a:t>
            </a:r>
          </a:p>
          <a:p>
            <a:pPr lvl="0" algn="ctr">
              <a:spcBef>
                <a:spcPct val="0"/>
              </a:spcBef>
              <a:defRPr/>
            </a:pPr>
            <a:endParaRPr lang="en-US" sz="4800" b="1" dirty="0" smtClean="0">
              <a:solidFill>
                <a:srgbClr val="990000"/>
              </a:solidFill>
              <a:latin typeface="Arial"/>
              <a:ea typeface="+mj-ea"/>
              <a:cs typeface="Arial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4800" b="1" dirty="0" smtClean="0">
                <a:solidFill>
                  <a:srgbClr val="990000"/>
                </a:solidFill>
                <a:latin typeface="Arial"/>
                <a:ea typeface="+mj-ea"/>
                <a:cs typeface="Arial"/>
              </a:rPr>
              <a:t>Welcome </a:t>
            </a:r>
            <a:r>
              <a:rPr lang="en-US" sz="4800" b="1" dirty="0">
                <a:solidFill>
                  <a:srgbClr val="990000"/>
                </a:solidFill>
                <a:latin typeface="Arial"/>
                <a:ea typeface="+mj-ea"/>
                <a:cs typeface="Arial"/>
              </a:rPr>
              <a:t>to </a:t>
            </a:r>
            <a:r>
              <a:rPr lang="en-US" sz="4800" b="1" dirty="0" smtClean="0">
                <a:solidFill>
                  <a:srgbClr val="990000"/>
                </a:solidFill>
                <a:latin typeface="Arial"/>
                <a:ea typeface="+mj-ea"/>
                <a:cs typeface="Arial"/>
              </a:rPr>
              <a:t>USC!</a:t>
            </a: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en-US" sz="2750" u="none" strike="noStrike" kern="1200" cap="none" spc="0" normalizeH="0" baseline="0" noProof="0" dirty="0" smtClean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19499"/>
            <a:ext cx="9129299" cy="175717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lvl="0" algn="ctr">
              <a:spcBef>
                <a:spcPct val="20000"/>
              </a:spcBef>
              <a:defRPr/>
            </a:pPr>
            <a:endParaRPr lang="en-US" sz="2400" i="1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William Yang, </a:t>
            </a:r>
            <a:r>
              <a:rPr lang="en-US" sz="2400" i="1" dirty="0" err="1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MSBioE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MSPM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Assistant Director, Student Services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Graduate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Affairs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Advisor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e: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  <a:hlinkClick r:id="rId2"/>
              </a:rPr>
              <a:t>yangwill@usc.edu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 t:213.740.0344</a:t>
            </a:r>
            <a:endParaRPr lang="en-US" sz="2400" i="1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pPr lvl="0" algn="ctr">
              <a:spcBef>
                <a:spcPct val="20000"/>
              </a:spcBef>
              <a:defRPr/>
            </a:pPr>
            <a:endParaRPr lang="en-US" sz="2400" i="1" dirty="0" smtClean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Department of Biomedical </a:t>
            </a:r>
            <a:r>
              <a:rPr lang="en-US" sz="2400" i="1" dirty="0">
                <a:solidFill>
                  <a:schemeClr val="bg2">
                    <a:lumMod val="10000"/>
                  </a:schemeClr>
                </a:solidFill>
                <a:latin typeface="Times New Roman"/>
                <a:cs typeface="Times New Roman"/>
              </a:rPr>
              <a:t>Engineering</a:t>
            </a:r>
          </a:p>
          <a:p>
            <a:pPr lvl="0" algn="ctr">
              <a:spcBef>
                <a:spcPct val="20000"/>
              </a:spcBef>
              <a:defRPr/>
            </a:pPr>
            <a:endParaRPr lang="en-US" sz="2400" i="1" dirty="0">
              <a:solidFill>
                <a:schemeClr val="bg2">
                  <a:lumMod val="1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21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3687" y="396875"/>
            <a:ext cx="739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latin typeface="Arial"/>
                <a:cs typeface="Arial"/>
              </a:rPr>
              <a:t>Advising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3921" y="1439565"/>
            <a:ext cx="483841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William Yang</a:t>
            </a:r>
          </a:p>
          <a:p>
            <a:pPr lvl="0">
              <a:spcBef>
                <a:spcPct val="0"/>
              </a:spcBef>
              <a:defRPr/>
            </a:pPr>
            <a:endParaRPr lang="en-US" sz="2400" b="1" dirty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b="1" dirty="0" smtClean="0">
                <a:latin typeface="Arial"/>
                <a:cs typeface="Arial"/>
              </a:rPr>
              <a:t>Advises BME MS and PhD students</a:t>
            </a:r>
          </a:p>
          <a:p>
            <a:pPr lvl="0">
              <a:spcBef>
                <a:spcPct val="0"/>
              </a:spcBef>
              <a:defRPr/>
            </a:pPr>
            <a:endParaRPr lang="en-US" b="1" dirty="0" smtClean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1600" b="1" dirty="0">
                <a:latin typeface="Arial"/>
                <a:cs typeface="Arial"/>
              </a:rPr>
              <a:t>Born and </a:t>
            </a:r>
            <a:r>
              <a:rPr lang="en-US" sz="1600" b="1" dirty="0" smtClean="0">
                <a:latin typeface="Arial"/>
                <a:cs typeface="Arial"/>
              </a:rPr>
              <a:t>Raised </a:t>
            </a:r>
            <a:r>
              <a:rPr lang="en-US" sz="1600" b="1" dirty="0">
                <a:latin typeface="Arial"/>
                <a:cs typeface="Arial"/>
              </a:rPr>
              <a:t>in Southern California </a:t>
            </a:r>
          </a:p>
          <a:p>
            <a:pPr lvl="0">
              <a:spcBef>
                <a:spcPct val="0"/>
              </a:spcBef>
              <a:defRPr/>
            </a:pPr>
            <a:endParaRPr lang="en-US" sz="1600" b="1" dirty="0" smtClean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1600" b="1" dirty="0" smtClean="0">
                <a:latin typeface="Arial"/>
                <a:cs typeface="Arial"/>
              </a:rPr>
              <a:t>BS, </a:t>
            </a:r>
            <a:r>
              <a:rPr lang="en-US" sz="1600" b="1" dirty="0">
                <a:latin typeface="Arial"/>
                <a:cs typeface="Arial"/>
              </a:rPr>
              <a:t>Biological </a:t>
            </a:r>
            <a:r>
              <a:rPr lang="en-US" sz="1600" b="1" dirty="0" smtClean="0">
                <a:latin typeface="Arial"/>
                <a:cs typeface="Arial"/>
              </a:rPr>
              <a:t>Science</a:t>
            </a:r>
          </a:p>
          <a:p>
            <a:pPr lvl="0">
              <a:spcBef>
                <a:spcPct val="0"/>
              </a:spcBef>
              <a:defRPr/>
            </a:pPr>
            <a:r>
              <a:rPr lang="en-US" sz="1600" b="1" dirty="0" smtClean="0">
                <a:latin typeface="Arial"/>
                <a:cs typeface="Arial"/>
              </a:rPr>
              <a:t>University of California, Riverside</a:t>
            </a:r>
          </a:p>
          <a:p>
            <a:pPr lvl="0">
              <a:spcBef>
                <a:spcPct val="0"/>
              </a:spcBef>
              <a:defRPr/>
            </a:pPr>
            <a:endParaRPr lang="en-US" sz="1600" b="1" dirty="0" smtClean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1600" b="1" dirty="0" smtClean="0">
                <a:latin typeface="Arial"/>
                <a:cs typeface="Arial"/>
              </a:rPr>
              <a:t>MS, Bioengineering</a:t>
            </a:r>
            <a:endParaRPr lang="en-US" sz="1600" b="1" dirty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1600" b="1" dirty="0" smtClean="0">
                <a:latin typeface="Arial"/>
                <a:cs typeface="Arial"/>
              </a:rPr>
              <a:t>University of California, Riverside</a:t>
            </a:r>
          </a:p>
          <a:p>
            <a:pPr lvl="0">
              <a:spcBef>
                <a:spcPct val="0"/>
              </a:spcBef>
              <a:defRPr/>
            </a:pPr>
            <a:endParaRPr lang="en-US" sz="1600" b="1" dirty="0" smtClean="0">
              <a:latin typeface="Arial"/>
              <a:cs typeface="Arial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1600" b="1" dirty="0" smtClean="0">
                <a:latin typeface="Arial"/>
                <a:cs typeface="Arial"/>
              </a:rPr>
              <a:t>MS, </a:t>
            </a:r>
            <a:r>
              <a:rPr lang="en-US" sz="1600" b="1" dirty="0">
                <a:latin typeface="Arial"/>
                <a:cs typeface="Arial"/>
              </a:rPr>
              <a:t>Project </a:t>
            </a:r>
            <a:r>
              <a:rPr lang="en-US" sz="1600" b="1" dirty="0" smtClean="0">
                <a:latin typeface="Arial"/>
                <a:cs typeface="Arial"/>
              </a:rPr>
              <a:t>Management</a:t>
            </a:r>
          </a:p>
          <a:p>
            <a:pPr lvl="0">
              <a:spcBef>
                <a:spcPct val="0"/>
              </a:spcBef>
              <a:defRPr/>
            </a:pPr>
            <a:r>
              <a:rPr lang="en-US" sz="1600" b="1" dirty="0" smtClean="0">
                <a:latin typeface="Arial"/>
                <a:cs typeface="Arial"/>
              </a:rPr>
              <a:t>University of Wisconsin, Platteville</a:t>
            </a:r>
          </a:p>
          <a:p>
            <a:pPr lvl="0">
              <a:spcBef>
                <a:spcPct val="0"/>
              </a:spcBef>
              <a:defRPr/>
            </a:pPr>
            <a:endParaRPr lang="en-US" sz="1600" b="1" dirty="0" smtClean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9511">
            <a:off x="899038" y="1875001"/>
            <a:ext cx="2206792" cy="22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274981" y="6214529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687" y="316865"/>
            <a:ext cx="7399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latin typeface="Arial"/>
                <a:cs typeface="Arial"/>
              </a:rPr>
              <a:t>What is Biomedical Engineering?</a:t>
            </a:r>
          </a:p>
          <a:p>
            <a:pPr lvl="0">
              <a:spcBef>
                <a:spcPct val="0"/>
              </a:spcBef>
              <a:defRPr/>
            </a:pPr>
            <a:endParaRPr lang="en-US" sz="1600" b="1" dirty="0" smtClean="0">
              <a:latin typeface="Arial"/>
              <a:cs typeface="Arial"/>
            </a:endParaRPr>
          </a:p>
          <a:p>
            <a:pPr>
              <a:spcBef>
                <a:spcPct val="0"/>
              </a:spcBef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The </a:t>
            </a:r>
            <a:r>
              <a:rPr lang="en-US" u="sng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interdisciplinary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 field of Biomedical Engineering (BME) combines elements of engineering (electronics, systems analysis,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mechanics, etc.)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with the life sciences (biology, physiology,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biochemistry, etc.)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to define and solve problems in biology and medicine.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</a:rPr>
              <a:t>Biomedical Engineers are “masters of integration.”</a:t>
            </a:r>
            <a:endParaRPr lang="en-US" dirty="0">
              <a:solidFill>
                <a:srgbClr val="323232"/>
              </a:solidFill>
              <a:latin typeface="Arial"/>
              <a:cs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331" y="2521841"/>
            <a:ext cx="485389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39" y="3918442"/>
            <a:ext cx="2073349" cy="172247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4" y="2669478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85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274981" y="6214529"/>
            <a:ext cx="1625599" cy="31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1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687" y="316865"/>
            <a:ext cx="739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latin typeface="Arial"/>
                <a:cs typeface="Arial"/>
              </a:rPr>
              <a:t>What Are The Requirements?</a:t>
            </a:r>
          </a:p>
          <a:p>
            <a:pPr lvl="0">
              <a:spcBef>
                <a:spcPct val="0"/>
              </a:spcBef>
              <a:defRPr/>
            </a:pPr>
            <a:endParaRPr lang="en-US" sz="1600" b="1" dirty="0" smtClean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7566" y="1276100"/>
            <a:ext cx="336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Undergraduate Major</a:t>
            </a:r>
          </a:p>
          <a:p>
            <a:endParaRPr lang="en-US" sz="2100" dirty="0" smtClean="0"/>
          </a:p>
          <a:p>
            <a:r>
              <a:rPr lang="en-US" sz="2100" dirty="0" smtClean="0"/>
              <a:t>Biology/Biological Sciences</a:t>
            </a:r>
          </a:p>
          <a:p>
            <a:r>
              <a:rPr lang="en-US" sz="2100" dirty="0" smtClean="0"/>
              <a:t>Chemistry/Chemical Engineering</a:t>
            </a:r>
          </a:p>
          <a:p>
            <a:r>
              <a:rPr lang="en-US" sz="2100" dirty="0" smtClean="0"/>
              <a:t>Neuroscience</a:t>
            </a:r>
          </a:p>
          <a:p>
            <a:r>
              <a:rPr lang="en-US" sz="2100" dirty="0" smtClean="0"/>
              <a:t>Physics</a:t>
            </a:r>
          </a:p>
          <a:p>
            <a:r>
              <a:rPr lang="en-US" sz="2100" dirty="0" smtClean="0"/>
              <a:t>Mechanical Engineering</a:t>
            </a:r>
          </a:p>
          <a:p>
            <a:r>
              <a:rPr lang="en-US" sz="2100" dirty="0" smtClean="0"/>
              <a:t>Electrical Engineering</a:t>
            </a:r>
          </a:p>
          <a:p>
            <a:r>
              <a:rPr lang="en-US" sz="2100" dirty="0" smtClean="0"/>
              <a:t>Computer Science</a:t>
            </a:r>
          </a:p>
          <a:p>
            <a:r>
              <a:rPr lang="en-US" sz="2100" dirty="0" smtClean="0"/>
              <a:t>Pre-Med</a:t>
            </a:r>
          </a:p>
          <a:p>
            <a:r>
              <a:rPr lang="en-US" sz="2100" dirty="0" smtClean="0"/>
              <a:t>And More!</a:t>
            </a:r>
            <a:endParaRPr lang="en-US" sz="2100" dirty="0"/>
          </a:p>
        </p:txBody>
      </p:sp>
      <p:sp>
        <p:nvSpPr>
          <p:cNvPr id="9" name="TextBox 8"/>
          <p:cNvSpPr txBox="1"/>
          <p:nvPr/>
        </p:nvSpPr>
        <p:spPr>
          <a:xfrm>
            <a:off x="5394267" y="1258167"/>
            <a:ext cx="376142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/>
              <a:t>Recommended Preparation </a:t>
            </a:r>
          </a:p>
          <a:p>
            <a:endParaRPr lang="en-US" sz="2100" b="1" dirty="0" smtClean="0"/>
          </a:p>
          <a:p>
            <a:r>
              <a:rPr lang="en-US" sz="2100" dirty="0" smtClean="0"/>
              <a:t>Pre-Med Courses</a:t>
            </a:r>
          </a:p>
          <a:p>
            <a:r>
              <a:rPr lang="en-US" sz="2100" dirty="0" smtClean="0"/>
              <a:t>Linear Algebra</a:t>
            </a:r>
          </a:p>
          <a:p>
            <a:r>
              <a:rPr lang="en-US" sz="2100" dirty="0" smtClean="0"/>
              <a:t>Differential Equations</a:t>
            </a:r>
          </a:p>
          <a:p>
            <a:r>
              <a:rPr lang="en-US" sz="2100" dirty="0" err="1" smtClean="0"/>
              <a:t>MatLab</a:t>
            </a:r>
            <a:endParaRPr lang="en-US" sz="2100" dirty="0" smtClean="0"/>
          </a:p>
          <a:p>
            <a:r>
              <a:rPr lang="en-US" sz="2100" dirty="0" smtClean="0"/>
              <a:t>Python</a:t>
            </a:r>
            <a:endParaRPr lang="en-US" sz="2100" dirty="0"/>
          </a:p>
        </p:txBody>
      </p:sp>
      <p:sp>
        <p:nvSpPr>
          <p:cNvPr id="10" name="TextBox 9"/>
          <p:cNvSpPr txBox="1"/>
          <p:nvPr/>
        </p:nvSpPr>
        <p:spPr>
          <a:xfrm>
            <a:off x="3959545" y="1830097"/>
            <a:ext cx="779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dirty="0" smtClean="0"/>
              <a:t>+</a:t>
            </a:r>
            <a:endParaRPr lang="en-US" sz="9000" dirty="0"/>
          </a:p>
        </p:txBody>
      </p:sp>
    </p:spTree>
    <p:extLst>
      <p:ext uri="{BB962C8B-B14F-4D97-AF65-F5344CB8AC3E}">
        <p14:creationId xmlns:p14="http://schemas.microsoft.com/office/powerpoint/2010/main" val="403215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3687" y="1229184"/>
            <a:ext cx="65341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Option in Electrical Engineering in 1963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Department founded in 1976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Oldest </a:t>
            </a:r>
            <a:r>
              <a:rPr lang="en-US" b="1" dirty="0"/>
              <a:t>BME program in California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Core Faculty: </a:t>
            </a:r>
            <a:r>
              <a:rPr lang="en-US" b="1" dirty="0" smtClean="0"/>
              <a:t>&gt;20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Specialties </a:t>
            </a:r>
            <a:r>
              <a:rPr lang="en-US" b="1" dirty="0"/>
              <a:t>in </a:t>
            </a:r>
            <a:r>
              <a:rPr lang="en-US" b="1" dirty="0" err="1"/>
              <a:t>neuroengineering</a:t>
            </a:r>
            <a:r>
              <a:rPr lang="en-US" b="1" dirty="0"/>
              <a:t>, </a:t>
            </a:r>
            <a:r>
              <a:rPr lang="en-US" b="1" dirty="0" err="1"/>
              <a:t>biosystems</a:t>
            </a:r>
            <a:r>
              <a:rPr lang="en-US" b="1" dirty="0"/>
              <a:t> and </a:t>
            </a:r>
            <a:r>
              <a:rPr lang="en-US" b="1" dirty="0" err="1"/>
              <a:t>biosignal</a:t>
            </a:r>
            <a:r>
              <a:rPr lang="en-US" b="1" dirty="0"/>
              <a:t> analysis, medical devices and implants, </a:t>
            </a:r>
            <a:r>
              <a:rPr lang="en-US" b="1" dirty="0" err="1"/>
              <a:t>bioimaging</a:t>
            </a:r>
            <a:r>
              <a:rPr lang="en-US" b="1" dirty="0"/>
              <a:t> and imaging informatics, and systems cellular-molecular bioengineering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Affiliated Faculty: &gt;50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PhD students: </a:t>
            </a:r>
            <a:r>
              <a:rPr lang="en-US" b="1" dirty="0" smtClean="0"/>
              <a:t>130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Master students: 150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43687" y="396875"/>
            <a:ext cx="739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latin typeface="Arial"/>
                <a:cs typeface="Arial"/>
              </a:rPr>
              <a:t>BME Department at a Glance</a:t>
            </a:r>
          </a:p>
        </p:txBody>
      </p:sp>
    </p:spTree>
    <p:extLst>
      <p:ext uri="{BB962C8B-B14F-4D97-AF65-F5344CB8AC3E}">
        <p14:creationId xmlns:p14="http://schemas.microsoft.com/office/powerpoint/2010/main" val="306474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2450" y="320782"/>
            <a:ext cx="7934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latin typeface="Arial"/>
                <a:cs typeface="Arial"/>
              </a:rPr>
              <a:t>BME Graduate Programs</a:t>
            </a:r>
          </a:p>
          <a:p>
            <a:pPr lvl="0" algn="ctr">
              <a:spcBef>
                <a:spcPct val="0"/>
              </a:spcBef>
              <a:defRPr/>
            </a:pPr>
            <a:endParaRPr lang="en-US" sz="2400" b="1" dirty="0" smtClean="0">
              <a:latin typeface="Arial"/>
              <a:cs typeface="Arial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b="1" dirty="0">
              <a:latin typeface="Arial"/>
              <a:cs typeface="Arial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9" y="997057"/>
            <a:ext cx="851223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Arial"/>
                <a:cs typeface="Arial"/>
              </a:rPr>
              <a:t>Doctor of Philosophy (PhD) in Biomedical Engineering, 60 units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Arial"/>
                <a:cs typeface="Arial"/>
              </a:rPr>
              <a:t>Research Based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Arial"/>
                <a:cs typeface="Arial"/>
              </a:rPr>
              <a:t>Full-Time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Arial"/>
                <a:cs typeface="Arial"/>
              </a:rPr>
              <a:t>Average Completion </a:t>
            </a:r>
            <a:r>
              <a:rPr lang="en-US" sz="2000" b="1" dirty="0">
                <a:latin typeface="Arial"/>
                <a:cs typeface="Arial"/>
              </a:rPr>
              <a:t>T</a:t>
            </a:r>
            <a:r>
              <a:rPr lang="en-US" sz="2000" b="1" dirty="0" smtClean="0">
                <a:latin typeface="Arial"/>
                <a:cs typeface="Arial"/>
              </a:rPr>
              <a:t>ime: 5-6 years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Arial"/>
                <a:cs typeface="Arial"/>
              </a:rPr>
              <a:t>Time Limit: 8 years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Arial"/>
                <a:cs typeface="Arial"/>
              </a:rPr>
              <a:t>Full Funding: stipend, tuition, and health insurance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Arial"/>
                <a:cs typeface="Arial"/>
              </a:rPr>
              <a:t>Year 1: 4 Academic + 2 Lab </a:t>
            </a:r>
            <a:r>
              <a:rPr lang="en-US" sz="2000" b="1" dirty="0">
                <a:latin typeface="Arial"/>
                <a:cs typeface="Arial"/>
              </a:rPr>
              <a:t>R</a:t>
            </a:r>
            <a:r>
              <a:rPr lang="en-US" sz="2000" b="1" dirty="0" smtClean="0">
                <a:latin typeface="Arial"/>
                <a:cs typeface="Arial"/>
              </a:rPr>
              <a:t>otation Courses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Arial"/>
                <a:cs typeface="Arial"/>
              </a:rPr>
              <a:t>Year 2 &amp; Beyond: Continuous </a:t>
            </a:r>
            <a:r>
              <a:rPr lang="en-US" sz="2000" b="1" dirty="0">
                <a:latin typeface="Arial"/>
                <a:cs typeface="Arial"/>
              </a:rPr>
              <a:t>E</a:t>
            </a:r>
            <a:r>
              <a:rPr lang="en-US" sz="2000" b="1" dirty="0" smtClean="0">
                <a:latin typeface="Arial"/>
                <a:cs typeface="Arial"/>
              </a:rPr>
              <a:t>nrollment in Research Course</a:t>
            </a:r>
          </a:p>
          <a:p>
            <a:pPr lvl="1">
              <a:spcBef>
                <a:spcPct val="0"/>
              </a:spcBef>
              <a:defRPr/>
            </a:pPr>
            <a:r>
              <a:rPr lang="en-US" sz="2000" b="1" dirty="0" smtClean="0">
                <a:latin typeface="Arial"/>
                <a:cs typeface="Arial"/>
              </a:rPr>
              <a:t> </a:t>
            </a:r>
          </a:p>
          <a:p>
            <a:pPr lvl="1">
              <a:spcBef>
                <a:spcPct val="0"/>
              </a:spcBef>
              <a:defRPr/>
            </a:pPr>
            <a:endParaRPr lang="en-US" sz="2000" b="1" dirty="0" smtClean="0">
              <a:latin typeface="Arial"/>
              <a:cs typeface="Arial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b="1" dirty="0" smtClean="0">
              <a:latin typeface="Arial"/>
              <a:cs typeface="Arial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b="1" dirty="0">
              <a:latin typeface="Arial"/>
              <a:cs typeface="Arial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04" y="3791974"/>
            <a:ext cx="7272022" cy="1891378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2450" y="320782"/>
            <a:ext cx="7934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latin typeface="Arial"/>
                <a:cs typeface="Arial"/>
              </a:rPr>
              <a:t>BME Graduate Programs</a:t>
            </a:r>
          </a:p>
          <a:p>
            <a:pPr lvl="0" algn="ctr">
              <a:spcBef>
                <a:spcPct val="0"/>
              </a:spcBef>
              <a:defRPr/>
            </a:pPr>
            <a:endParaRPr lang="en-US" sz="2400" b="1" dirty="0" smtClean="0">
              <a:latin typeface="Arial"/>
              <a:cs typeface="Arial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b="1" dirty="0">
              <a:latin typeface="Arial"/>
              <a:cs typeface="Arial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9" y="539857"/>
            <a:ext cx="84880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ct val="0"/>
              </a:spcBef>
              <a:defRPr/>
            </a:pPr>
            <a:r>
              <a:rPr lang="en-US" sz="2000" b="1" dirty="0" smtClean="0">
                <a:latin typeface="Arial"/>
                <a:cs typeface="Arial"/>
              </a:rPr>
              <a:t> </a:t>
            </a:r>
          </a:p>
          <a:p>
            <a:pPr marL="342900" lvl="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Arial"/>
                <a:cs typeface="Arial"/>
              </a:rPr>
              <a:t>Master of Science (MS) in</a:t>
            </a: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Arial"/>
                <a:cs typeface="Arial"/>
              </a:rPr>
              <a:t>Biomedical Data Analytics (BMDA) – NEW, 28 units</a:t>
            </a: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Arial"/>
                <a:cs typeface="Arial"/>
              </a:rPr>
              <a:t>Biomedical Engineering (BME) - Most Popular, 28 units</a:t>
            </a: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Arial"/>
                <a:cs typeface="Arial"/>
              </a:rPr>
              <a:t>Medical Imaging and Imaging Informatics (MIII), 28 units</a:t>
            </a:r>
          </a:p>
          <a:p>
            <a:pPr marL="1257300" lvl="2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Arial"/>
                <a:cs typeface="Arial"/>
              </a:rPr>
              <a:t>Medical Devices and Diagnostic Engineering (MDDE), 26 units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Arial"/>
                <a:cs typeface="Arial"/>
              </a:rPr>
              <a:t>Full- </a:t>
            </a:r>
            <a:r>
              <a:rPr lang="en-US" sz="2000" b="1" dirty="0">
                <a:latin typeface="Arial"/>
                <a:cs typeface="Arial"/>
              </a:rPr>
              <a:t>or Part- Time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Arial"/>
                <a:cs typeface="Arial"/>
              </a:rPr>
              <a:t>Average Completion Time: 2-3 years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Arial"/>
                <a:cs typeface="Arial"/>
              </a:rPr>
              <a:t>Time Limit: 5 years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Arial"/>
                <a:cs typeface="Arial"/>
              </a:rPr>
              <a:t>Tuition: per unit rate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Arial"/>
                <a:cs typeface="Arial"/>
              </a:rPr>
              <a:t>Coursework Only or Coursework + Thesis Option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Arial"/>
                <a:cs typeface="Arial"/>
              </a:rPr>
              <a:t>Volunteer Research Opportunities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b="1" dirty="0" smtClean="0">
                <a:latin typeface="Arial"/>
                <a:cs typeface="Arial"/>
              </a:rPr>
              <a:t>Directed Research Credits</a:t>
            </a:r>
          </a:p>
          <a:p>
            <a:pPr lvl="1">
              <a:spcBef>
                <a:spcPct val="0"/>
              </a:spcBef>
              <a:defRPr/>
            </a:pPr>
            <a:endParaRPr lang="en-US" sz="2000" b="1" dirty="0" smtClean="0">
              <a:latin typeface="Arial"/>
              <a:cs typeface="Arial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000" b="1" dirty="0" smtClean="0">
              <a:latin typeface="Arial"/>
              <a:cs typeface="Arial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000" b="1" dirty="0">
              <a:latin typeface="Arial"/>
              <a:cs typeface="Arial"/>
            </a:endParaRPr>
          </a:p>
          <a:p>
            <a:pPr lvl="0" algn="ctr">
              <a:spcBef>
                <a:spcPct val="0"/>
              </a:spcBef>
              <a:defRPr/>
            </a:pP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794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9823" y="368407"/>
            <a:ext cx="342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latin typeface="Arial"/>
                <a:cs typeface="Arial"/>
              </a:rPr>
              <a:t>Industry and Career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50" y="1481302"/>
            <a:ext cx="2408129" cy="6035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398" y="2493075"/>
            <a:ext cx="2697204" cy="928895"/>
          </a:xfrm>
          <a:prstGeom prst="rect">
            <a:avLst/>
          </a:prstGeom>
        </p:spPr>
      </p:pic>
      <p:pic>
        <p:nvPicPr>
          <p:cNvPr id="1028" name="Picture 4" descr="Edwards Lifesciences Announces May 2020 Investor Conference Sched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64" y="3130647"/>
            <a:ext cx="2713668" cy="142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ohnson &amp; Johnson CEO Alex Gorsky's Message Regarding Recent US Ev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155" y="4014113"/>
            <a:ext cx="2323471" cy="107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221" y="1407101"/>
            <a:ext cx="2581109" cy="10149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7541" y="3812022"/>
            <a:ext cx="2114509" cy="104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7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9469" y="322707"/>
            <a:ext cx="1572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1205" y="1275907"/>
            <a:ext cx="5758308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Interdisciplinary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Collaborations with researchers from many majors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Experience – IMPORTANT!!!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Professional growth and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Build your network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54496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Viterbi_R1</Template>
  <TotalTime>2606</TotalTime>
  <Words>667</Words>
  <Application>Microsoft Office PowerPoint</Application>
  <PresentationFormat>On-screen Show (4:3)</PresentationFormat>
  <Paragraphs>149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Noll</dc:creator>
  <cp:lastModifiedBy>William Yang</cp:lastModifiedBy>
  <cp:revision>99</cp:revision>
  <cp:lastPrinted>2020-11-09T22:39:50Z</cp:lastPrinted>
  <dcterms:created xsi:type="dcterms:W3CDTF">2020-06-17T20:46:38Z</dcterms:created>
  <dcterms:modified xsi:type="dcterms:W3CDTF">2021-11-05T20:32:37Z</dcterms:modified>
</cp:coreProperties>
</file>